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81" r:id="rId9"/>
    <p:sldId id="270" r:id="rId10"/>
    <p:sldId id="271" r:id="rId11"/>
    <p:sldId id="272" r:id="rId12"/>
    <p:sldId id="280" r:id="rId13"/>
    <p:sldId id="273" r:id="rId14"/>
    <p:sldId id="274" r:id="rId15"/>
    <p:sldId id="275" r:id="rId16"/>
    <p:sldId id="276" r:id="rId17"/>
    <p:sldId id="282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F8A24C-3961-4E12-998E-C5B8281C87A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797D4D-CAE9-4CF2-AF5C-930E43497047}">
      <dgm:prSet phldrT="[Text]" custT="1"/>
      <dgm:spPr/>
      <dgm:t>
        <a:bodyPr/>
        <a:lstStyle/>
        <a:p>
          <a:r>
            <a:rPr lang="sr-Latn-RS" sz="1500" b="1" dirty="0">
              <a:solidFill>
                <a:schemeClr val="tx1">
                  <a:lumMod val="75000"/>
                  <a:lumOff val="25000"/>
                </a:schemeClr>
              </a:solidFill>
            </a:rPr>
            <a:t>Mistični period</a:t>
          </a:r>
          <a:endParaRPr lang="en-US" sz="1500" b="1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r>
            <a:rPr lang="sr-Latn-RS" sz="1400" noProof="0" dirty="0"/>
            <a:t>Drevne  civilizacije, antička Grčka, Rimsko carstvo</a:t>
          </a:r>
        </a:p>
      </dgm:t>
    </dgm:pt>
    <dgm:pt modelId="{6D92E88C-EB17-4E50-88CA-3B57BD2F15D1}" type="parTrans" cxnId="{466CA1F8-B2E7-47A1-9817-9E6B40049F58}">
      <dgm:prSet/>
      <dgm:spPr/>
      <dgm:t>
        <a:bodyPr/>
        <a:lstStyle/>
        <a:p>
          <a:endParaRPr lang="en-US"/>
        </a:p>
      </dgm:t>
    </dgm:pt>
    <dgm:pt modelId="{B2845F6D-05D5-45F5-909C-30A7076B3141}" type="sibTrans" cxnId="{466CA1F8-B2E7-47A1-9817-9E6B40049F58}">
      <dgm:prSet/>
      <dgm:spPr/>
      <dgm:t>
        <a:bodyPr/>
        <a:lstStyle/>
        <a:p>
          <a:endParaRPr lang="en-US"/>
        </a:p>
      </dgm:t>
    </dgm:pt>
    <dgm:pt modelId="{CBA425FA-873B-4508-A008-3EBA52BA6038}">
      <dgm:prSet phldrT="[Text]"/>
      <dgm:spPr/>
      <dgm:t>
        <a:bodyPr/>
        <a:lstStyle/>
        <a:p>
          <a:r>
            <a:rPr lang="sr-Latn-RS" dirty="0">
              <a:solidFill>
                <a:srgbClr val="FF0000"/>
              </a:solidFill>
            </a:rPr>
            <a:t>Period azila</a:t>
          </a:r>
          <a:endParaRPr lang="en-US" dirty="0">
            <a:solidFill>
              <a:srgbClr val="FF0000"/>
            </a:solidFill>
          </a:endParaRPr>
        </a:p>
        <a:p>
          <a:r>
            <a:rPr lang="en-US" dirty="0"/>
            <a:t>IV-XV</a:t>
          </a:r>
        </a:p>
      </dgm:t>
    </dgm:pt>
    <dgm:pt modelId="{90CBCA6E-BE40-411E-A8FF-C412C5F43B42}" type="parTrans" cxnId="{A2488846-147A-4059-9632-0F075655EA33}">
      <dgm:prSet/>
      <dgm:spPr/>
      <dgm:t>
        <a:bodyPr/>
        <a:lstStyle/>
        <a:p>
          <a:endParaRPr lang="en-US"/>
        </a:p>
      </dgm:t>
    </dgm:pt>
    <dgm:pt modelId="{A9C50382-2BA4-40E4-8309-FA3D6DA066BF}" type="sibTrans" cxnId="{A2488846-147A-4059-9632-0F075655EA33}">
      <dgm:prSet/>
      <dgm:spPr/>
      <dgm:t>
        <a:bodyPr/>
        <a:lstStyle/>
        <a:p>
          <a:endParaRPr lang="en-US"/>
        </a:p>
      </dgm:t>
    </dgm:pt>
    <dgm:pt modelId="{2B4868CE-42B8-4EE7-8B46-B5B3355F2A4B}">
      <dgm:prSet phldrT="[Text]"/>
      <dgm:spPr/>
      <dgm:t>
        <a:bodyPr/>
        <a:lstStyle/>
        <a:p>
          <a:r>
            <a:rPr lang="en-US" b="1" dirty="0" err="1">
              <a:solidFill>
                <a:srgbClr val="0070C0"/>
              </a:solidFill>
            </a:rPr>
            <a:t>Inkluzija</a:t>
          </a:r>
          <a:endParaRPr lang="en-US" b="1" dirty="0">
            <a:solidFill>
              <a:srgbClr val="0070C0"/>
            </a:solidFill>
          </a:endParaRPr>
        </a:p>
        <a:p>
          <a:r>
            <a:rPr lang="sr-Latn-RS" dirty="0"/>
            <a:t>Kraj XX veka i </a:t>
          </a:r>
          <a:r>
            <a:rPr lang="en-US" dirty="0"/>
            <a:t>XXI </a:t>
          </a:r>
          <a:r>
            <a:rPr lang="en-US" dirty="0" err="1"/>
            <a:t>vek</a:t>
          </a:r>
          <a:endParaRPr lang="en-US" dirty="0"/>
        </a:p>
      </dgm:t>
    </dgm:pt>
    <dgm:pt modelId="{539C7197-992E-4D0D-827E-408D631DFCE7}" type="parTrans" cxnId="{7CD46E80-A7E9-4048-B954-51D5ECAC6F0B}">
      <dgm:prSet/>
      <dgm:spPr/>
      <dgm:t>
        <a:bodyPr/>
        <a:lstStyle/>
        <a:p>
          <a:endParaRPr lang="en-US"/>
        </a:p>
      </dgm:t>
    </dgm:pt>
    <dgm:pt modelId="{8D1E4326-5BDD-4A60-9863-2151E3D0AC5F}" type="sibTrans" cxnId="{7CD46E80-A7E9-4048-B954-51D5ECAC6F0B}">
      <dgm:prSet/>
      <dgm:spPr/>
      <dgm:t>
        <a:bodyPr/>
        <a:lstStyle/>
        <a:p>
          <a:endParaRPr lang="en-US"/>
        </a:p>
      </dgm:t>
    </dgm:pt>
    <dgm:pt modelId="{59A89AAA-0B3B-42ED-9462-5161C0BE1B73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r-Latn-RS" b="1" dirty="0">
              <a:solidFill>
                <a:srgbClr val="00B050"/>
              </a:solidFill>
            </a:rPr>
            <a:t>Socijalna integracija</a:t>
          </a:r>
          <a:endParaRPr lang="en-US" b="1" dirty="0">
            <a:solidFill>
              <a:srgbClr val="00B050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- XX </a:t>
          </a:r>
          <a:r>
            <a:rPr lang="en-US" dirty="0" err="1"/>
            <a:t>vek</a:t>
          </a:r>
          <a:endParaRPr lang="en-US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 -Druga </a:t>
          </a:r>
          <a:r>
            <a:rPr lang="en-US" dirty="0" err="1"/>
            <a:t>polovina</a:t>
          </a:r>
          <a:endParaRPr lang="en-US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 XX </a:t>
          </a:r>
          <a:r>
            <a:rPr lang="en-US" dirty="0" err="1"/>
            <a:t>veka</a:t>
          </a:r>
          <a:endParaRPr lang="en-US" dirty="0"/>
        </a:p>
        <a:p>
          <a:pPr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08AC8EAF-4125-4255-A515-6688338AFC0D}" type="parTrans" cxnId="{0344852A-7EF1-45FF-B691-563D692720E9}">
      <dgm:prSet/>
      <dgm:spPr/>
      <dgm:t>
        <a:bodyPr/>
        <a:lstStyle/>
        <a:p>
          <a:endParaRPr lang="en-US"/>
        </a:p>
      </dgm:t>
    </dgm:pt>
    <dgm:pt modelId="{42A841F2-29E5-4E48-BF6E-ACA03D5883B8}" type="sibTrans" cxnId="{0344852A-7EF1-45FF-B691-563D692720E9}">
      <dgm:prSet/>
      <dgm:spPr/>
      <dgm:t>
        <a:bodyPr/>
        <a:lstStyle/>
        <a:p>
          <a:endParaRPr lang="en-US"/>
        </a:p>
      </dgm:t>
    </dgm:pt>
    <dgm:pt modelId="{9F3F3CA3-DAF4-47E6-B72B-8D0CAC7E5B93}" type="pres">
      <dgm:prSet presAssocID="{12F8A24C-3961-4E12-998E-C5B8281C87A3}" presName="CompostProcess" presStyleCnt="0">
        <dgm:presLayoutVars>
          <dgm:dir/>
          <dgm:resizeHandles val="exact"/>
        </dgm:presLayoutVars>
      </dgm:prSet>
      <dgm:spPr/>
    </dgm:pt>
    <dgm:pt modelId="{E81F8DAD-54A5-4932-955E-078D08F206C5}" type="pres">
      <dgm:prSet presAssocID="{12F8A24C-3961-4E12-998E-C5B8281C87A3}" presName="arrow" presStyleLbl="bgShp" presStyleIdx="0" presStyleCnt="1"/>
      <dgm:spPr/>
    </dgm:pt>
    <dgm:pt modelId="{C7D02EF1-F499-4050-95A6-10E09AA223EB}" type="pres">
      <dgm:prSet presAssocID="{12F8A24C-3961-4E12-998E-C5B8281C87A3}" presName="linearProcess" presStyleCnt="0"/>
      <dgm:spPr/>
    </dgm:pt>
    <dgm:pt modelId="{5918EF4E-07F2-4BFF-8C5D-8F85C4D447DA}" type="pres">
      <dgm:prSet presAssocID="{75797D4D-CAE9-4CF2-AF5C-930E43497047}" presName="textNode" presStyleLbl="node1" presStyleIdx="0" presStyleCnt="4" custScaleX="60234">
        <dgm:presLayoutVars>
          <dgm:bulletEnabled val="1"/>
        </dgm:presLayoutVars>
      </dgm:prSet>
      <dgm:spPr/>
    </dgm:pt>
    <dgm:pt modelId="{375829EA-1AD5-4215-8690-77E435A98F1C}" type="pres">
      <dgm:prSet presAssocID="{B2845F6D-05D5-45F5-909C-30A7076B3141}" presName="sibTrans" presStyleCnt="0"/>
      <dgm:spPr/>
    </dgm:pt>
    <dgm:pt modelId="{159FD213-7FA7-46DC-816E-7C6B8BDC5838}" type="pres">
      <dgm:prSet presAssocID="{CBA425FA-873B-4508-A008-3EBA52BA6038}" presName="textNode" presStyleLbl="node1" presStyleIdx="1" presStyleCnt="4" custScaleX="52167">
        <dgm:presLayoutVars>
          <dgm:bulletEnabled val="1"/>
        </dgm:presLayoutVars>
      </dgm:prSet>
      <dgm:spPr/>
    </dgm:pt>
    <dgm:pt modelId="{7FE48F3C-764E-4823-B125-2C66B684C64D}" type="pres">
      <dgm:prSet presAssocID="{A9C50382-2BA4-40E4-8309-FA3D6DA066BF}" presName="sibTrans" presStyleCnt="0"/>
      <dgm:spPr/>
    </dgm:pt>
    <dgm:pt modelId="{746488A8-1C15-4462-A0A9-2A10547F645B}" type="pres">
      <dgm:prSet presAssocID="{59A89AAA-0B3B-42ED-9462-5161C0BE1B73}" presName="textNode" presStyleLbl="node1" presStyleIdx="2" presStyleCnt="4">
        <dgm:presLayoutVars>
          <dgm:bulletEnabled val="1"/>
        </dgm:presLayoutVars>
      </dgm:prSet>
      <dgm:spPr/>
    </dgm:pt>
    <dgm:pt modelId="{353D20FF-6D35-476D-96D4-97519BB0FA44}" type="pres">
      <dgm:prSet presAssocID="{42A841F2-29E5-4E48-BF6E-ACA03D5883B8}" presName="sibTrans" presStyleCnt="0"/>
      <dgm:spPr/>
    </dgm:pt>
    <dgm:pt modelId="{A2BF240F-1CC1-4A32-8E14-C3E8411DB305}" type="pres">
      <dgm:prSet presAssocID="{2B4868CE-42B8-4EE7-8B46-B5B3355F2A4B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C9D19B11-6C0A-4AB2-B59A-E366AE4EFDEA}" type="presOf" srcId="{CBA425FA-873B-4508-A008-3EBA52BA6038}" destId="{159FD213-7FA7-46DC-816E-7C6B8BDC5838}" srcOrd="0" destOrd="0" presId="urn:microsoft.com/office/officeart/2005/8/layout/hProcess9"/>
    <dgm:cxn modelId="{0344852A-7EF1-45FF-B691-563D692720E9}" srcId="{12F8A24C-3961-4E12-998E-C5B8281C87A3}" destId="{59A89AAA-0B3B-42ED-9462-5161C0BE1B73}" srcOrd="2" destOrd="0" parTransId="{08AC8EAF-4125-4255-A515-6688338AFC0D}" sibTransId="{42A841F2-29E5-4E48-BF6E-ACA03D5883B8}"/>
    <dgm:cxn modelId="{A2488846-147A-4059-9632-0F075655EA33}" srcId="{12F8A24C-3961-4E12-998E-C5B8281C87A3}" destId="{CBA425FA-873B-4508-A008-3EBA52BA6038}" srcOrd="1" destOrd="0" parTransId="{90CBCA6E-BE40-411E-A8FF-C412C5F43B42}" sibTransId="{A9C50382-2BA4-40E4-8309-FA3D6DA066BF}"/>
    <dgm:cxn modelId="{EB60CF68-6DC7-43E6-ACA7-F57D92262510}" type="presOf" srcId="{12F8A24C-3961-4E12-998E-C5B8281C87A3}" destId="{9F3F3CA3-DAF4-47E6-B72B-8D0CAC7E5B93}" srcOrd="0" destOrd="0" presId="urn:microsoft.com/office/officeart/2005/8/layout/hProcess9"/>
    <dgm:cxn modelId="{6137D36B-105E-4C98-9B8B-2EEB41C0FE92}" type="presOf" srcId="{59A89AAA-0B3B-42ED-9462-5161C0BE1B73}" destId="{746488A8-1C15-4462-A0A9-2A10547F645B}" srcOrd="0" destOrd="0" presId="urn:microsoft.com/office/officeart/2005/8/layout/hProcess9"/>
    <dgm:cxn modelId="{7CD46E80-A7E9-4048-B954-51D5ECAC6F0B}" srcId="{12F8A24C-3961-4E12-998E-C5B8281C87A3}" destId="{2B4868CE-42B8-4EE7-8B46-B5B3355F2A4B}" srcOrd="3" destOrd="0" parTransId="{539C7197-992E-4D0D-827E-408D631DFCE7}" sibTransId="{8D1E4326-5BDD-4A60-9863-2151E3D0AC5F}"/>
    <dgm:cxn modelId="{3997588B-8C6A-42CA-B335-4A9E9A42716D}" type="presOf" srcId="{2B4868CE-42B8-4EE7-8B46-B5B3355F2A4B}" destId="{A2BF240F-1CC1-4A32-8E14-C3E8411DB305}" srcOrd="0" destOrd="0" presId="urn:microsoft.com/office/officeart/2005/8/layout/hProcess9"/>
    <dgm:cxn modelId="{67A1D78B-58D2-47AA-996B-203E56E43770}" type="presOf" srcId="{75797D4D-CAE9-4CF2-AF5C-930E43497047}" destId="{5918EF4E-07F2-4BFF-8C5D-8F85C4D447DA}" srcOrd="0" destOrd="0" presId="urn:microsoft.com/office/officeart/2005/8/layout/hProcess9"/>
    <dgm:cxn modelId="{466CA1F8-B2E7-47A1-9817-9E6B40049F58}" srcId="{12F8A24C-3961-4E12-998E-C5B8281C87A3}" destId="{75797D4D-CAE9-4CF2-AF5C-930E43497047}" srcOrd="0" destOrd="0" parTransId="{6D92E88C-EB17-4E50-88CA-3B57BD2F15D1}" sibTransId="{B2845F6D-05D5-45F5-909C-30A7076B3141}"/>
    <dgm:cxn modelId="{887237E9-C1C5-4ED2-89DE-3A30AA00B13B}" type="presParOf" srcId="{9F3F3CA3-DAF4-47E6-B72B-8D0CAC7E5B93}" destId="{E81F8DAD-54A5-4932-955E-078D08F206C5}" srcOrd="0" destOrd="0" presId="urn:microsoft.com/office/officeart/2005/8/layout/hProcess9"/>
    <dgm:cxn modelId="{631D382D-C46F-4EB5-BD1C-778D5B6DCF0D}" type="presParOf" srcId="{9F3F3CA3-DAF4-47E6-B72B-8D0CAC7E5B93}" destId="{C7D02EF1-F499-4050-95A6-10E09AA223EB}" srcOrd="1" destOrd="0" presId="urn:microsoft.com/office/officeart/2005/8/layout/hProcess9"/>
    <dgm:cxn modelId="{E2D422D1-4A63-4689-A757-49C365B0206B}" type="presParOf" srcId="{C7D02EF1-F499-4050-95A6-10E09AA223EB}" destId="{5918EF4E-07F2-4BFF-8C5D-8F85C4D447DA}" srcOrd="0" destOrd="0" presId="urn:microsoft.com/office/officeart/2005/8/layout/hProcess9"/>
    <dgm:cxn modelId="{EB389DC4-2A8A-458F-BFDC-70AC08C7BD80}" type="presParOf" srcId="{C7D02EF1-F499-4050-95A6-10E09AA223EB}" destId="{375829EA-1AD5-4215-8690-77E435A98F1C}" srcOrd="1" destOrd="0" presId="urn:microsoft.com/office/officeart/2005/8/layout/hProcess9"/>
    <dgm:cxn modelId="{0E8BC125-EAAB-4405-BE1A-15B82E664134}" type="presParOf" srcId="{C7D02EF1-F499-4050-95A6-10E09AA223EB}" destId="{159FD213-7FA7-46DC-816E-7C6B8BDC5838}" srcOrd="2" destOrd="0" presId="urn:microsoft.com/office/officeart/2005/8/layout/hProcess9"/>
    <dgm:cxn modelId="{1BE51372-634F-4961-8FCE-1F964398F0B4}" type="presParOf" srcId="{C7D02EF1-F499-4050-95A6-10E09AA223EB}" destId="{7FE48F3C-764E-4823-B125-2C66B684C64D}" srcOrd="3" destOrd="0" presId="urn:microsoft.com/office/officeart/2005/8/layout/hProcess9"/>
    <dgm:cxn modelId="{4147235C-5613-4B29-9D43-E2EADB0E910F}" type="presParOf" srcId="{C7D02EF1-F499-4050-95A6-10E09AA223EB}" destId="{746488A8-1C15-4462-A0A9-2A10547F645B}" srcOrd="4" destOrd="0" presId="urn:microsoft.com/office/officeart/2005/8/layout/hProcess9"/>
    <dgm:cxn modelId="{F98C027E-C739-4B2C-8F71-F14A2EB8D8AB}" type="presParOf" srcId="{C7D02EF1-F499-4050-95A6-10E09AA223EB}" destId="{353D20FF-6D35-476D-96D4-97519BB0FA44}" srcOrd="5" destOrd="0" presId="urn:microsoft.com/office/officeart/2005/8/layout/hProcess9"/>
    <dgm:cxn modelId="{63DC5D96-6E44-4766-93DC-3F0E4DA47866}" type="presParOf" srcId="{C7D02EF1-F499-4050-95A6-10E09AA223EB}" destId="{A2BF240F-1CC1-4A32-8E14-C3E8411DB30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729509-FC46-4969-AB47-15519F5944B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ABACA13-B60C-4616-A8C5-8C9FDD281644}">
      <dgm:prSet/>
      <dgm:spPr/>
      <dgm:t>
        <a:bodyPr/>
        <a:lstStyle/>
        <a:p>
          <a:r>
            <a:rPr lang="sr-Latn-RS"/>
            <a:t>U </a:t>
          </a:r>
          <a:r>
            <a:rPr lang="sr-Latn-RS" b="1"/>
            <a:t>Kartagi </a:t>
          </a:r>
          <a:r>
            <a:rPr lang="sr-Latn-RS"/>
            <a:t>su ih prinosili bogovima </a:t>
          </a:r>
          <a:r>
            <a:rPr lang="sr-Latn-RS" b="1"/>
            <a:t>na žrtvenom oltaru </a:t>
          </a:r>
          <a:endParaRPr lang="en-US"/>
        </a:p>
      </dgm:t>
    </dgm:pt>
    <dgm:pt modelId="{E586C4D1-F7C4-4C65-A08B-35B5625D383C}" type="parTrans" cxnId="{26CF9416-D785-4518-BAF4-937B99C6BC71}">
      <dgm:prSet/>
      <dgm:spPr/>
      <dgm:t>
        <a:bodyPr/>
        <a:lstStyle/>
        <a:p>
          <a:endParaRPr lang="en-US"/>
        </a:p>
      </dgm:t>
    </dgm:pt>
    <dgm:pt modelId="{197DA205-73CF-4250-92E7-0382E946F2B7}" type="sibTrans" cxnId="{26CF9416-D785-4518-BAF4-937B99C6BC71}">
      <dgm:prSet/>
      <dgm:spPr/>
      <dgm:t>
        <a:bodyPr/>
        <a:lstStyle/>
        <a:p>
          <a:endParaRPr lang="en-US"/>
        </a:p>
      </dgm:t>
    </dgm:pt>
    <dgm:pt modelId="{D15DA94D-6A95-414B-8F4F-98A02D1EA80F}">
      <dgm:prSet/>
      <dgm:spPr/>
      <dgm:t>
        <a:bodyPr/>
        <a:lstStyle/>
        <a:p>
          <a:r>
            <a:rPr lang="sr-Latn-RS"/>
            <a:t>U </a:t>
          </a:r>
          <a:r>
            <a:rPr lang="sr-Latn-RS" b="1"/>
            <a:t>stara Kina </a:t>
          </a:r>
          <a:r>
            <a:rPr lang="sr-Latn-RS"/>
            <a:t> - za </a:t>
          </a:r>
          <a:r>
            <a:rPr lang="sr-Latn-RS" b="1"/>
            <a:t>slepe osobe su mislili da  imaju razvijeno </a:t>
          </a:r>
          <a:r>
            <a:rPr lang="sr-Latn-RS"/>
            <a:t>pamćenje i mišljenje. </a:t>
          </a:r>
          <a:endParaRPr lang="en-US"/>
        </a:p>
      </dgm:t>
    </dgm:pt>
    <dgm:pt modelId="{1D1875F9-270C-46A3-B225-43539A8B4F7E}" type="parTrans" cxnId="{12AAB694-8955-46F4-91A9-D7B36124E931}">
      <dgm:prSet/>
      <dgm:spPr/>
      <dgm:t>
        <a:bodyPr/>
        <a:lstStyle/>
        <a:p>
          <a:endParaRPr lang="en-US"/>
        </a:p>
      </dgm:t>
    </dgm:pt>
    <dgm:pt modelId="{D1898263-C2CF-45FE-9041-FFF96A22067D}" type="sibTrans" cxnId="{12AAB694-8955-46F4-91A9-D7B36124E931}">
      <dgm:prSet/>
      <dgm:spPr/>
      <dgm:t>
        <a:bodyPr/>
        <a:lstStyle/>
        <a:p>
          <a:endParaRPr lang="en-US"/>
        </a:p>
      </dgm:t>
    </dgm:pt>
    <dgm:pt modelId="{9CA03718-EC1C-4DF9-B292-06D5DF111258}">
      <dgm:prSet/>
      <dgm:spPr/>
      <dgm:t>
        <a:bodyPr/>
        <a:lstStyle/>
        <a:p>
          <a:r>
            <a:rPr lang="sr-Latn-RS" b="1"/>
            <a:t>Stari Indi </a:t>
          </a:r>
          <a:r>
            <a:rPr lang="sr-Latn-RS"/>
            <a:t>su </a:t>
          </a:r>
          <a:r>
            <a:rPr lang="sr-Latn-RS" b="1"/>
            <a:t>verovali u mogućnost njihovog razvoja…</a:t>
          </a:r>
          <a:endParaRPr lang="en-US"/>
        </a:p>
      </dgm:t>
    </dgm:pt>
    <dgm:pt modelId="{5283AC03-FDB5-447E-A9FB-FF95BF5360A3}" type="parTrans" cxnId="{403F2EE2-41FF-45E1-BE93-3EDF7ADCF4F6}">
      <dgm:prSet/>
      <dgm:spPr/>
      <dgm:t>
        <a:bodyPr/>
        <a:lstStyle/>
        <a:p>
          <a:endParaRPr lang="en-US"/>
        </a:p>
      </dgm:t>
    </dgm:pt>
    <dgm:pt modelId="{9C6E3744-618D-4020-B3C3-C1DC3E31E80E}" type="sibTrans" cxnId="{403F2EE2-41FF-45E1-BE93-3EDF7ADCF4F6}">
      <dgm:prSet/>
      <dgm:spPr/>
      <dgm:t>
        <a:bodyPr/>
        <a:lstStyle/>
        <a:p>
          <a:endParaRPr lang="en-US"/>
        </a:p>
      </dgm:t>
    </dgm:pt>
    <dgm:pt modelId="{6DC7CB7A-7B10-4182-B2F6-796E1D1AD982}" type="pres">
      <dgm:prSet presAssocID="{27729509-FC46-4969-AB47-15519F5944B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42A196A-8366-45B1-931E-9EDE1A10F38B}" type="pres">
      <dgm:prSet presAssocID="{AABACA13-B60C-4616-A8C5-8C9FDD281644}" presName="hierRoot1" presStyleCnt="0"/>
      <dgm:spPr/>
    </dgm:pt>
    <dgm:pt modelId="{13FA8570-B0DF-4D52-BDFD-98D3BCCA8D56}" type="pres">
      <dgm:prSet presAssocID="{AABACA13-B60C-4616-A8C5-8C9FDD281644}" presName="composite" presStyleCnt="0"/>
      <dgm:spPr/>
    </dgm:pt>
    <dgm:pt modelId="{5E8900B6-C84E-42F7-9BD9-9E7BBE4C05D1}" type="pres">
      <dgm:prSet presAssocID="{AABACA13-B60C-4616-A8C5-8C9FDD281644}" presName="background" presStyleLbl="node0" presStyleIdx="0" presStyleCnt="3"/>
      <dgm:spPr/>
    </dgm:pt>
    <dgm:pt modelId="{EFFA6028-A7C7-4E78-996F-5FD993E404A2}" type="pres">
      <dgm:prSet presAssocID="{AABACA13-B60C-4616-A8C5-8C9FDD281644}" presName="text" presStyleLbl="fgAcc0" presStyleIdx="0" presStyleCnt="3">
        <dgm:presLayoutVars>
          <dgm:chPref val="3"/>
        </dgm:presLayoutVars>
      </dgm:prSet>
      <dgm:spPr/>
    </dgm:pt>
    <dgm:pt modelId="{044ACF2D-51D0-4C48-8BC9-DC5E0A4E38C1}" type="pres">
      <dgm:prSet presAssocID="{AABACA13-B60C-4616-A8C5-8C9FDD281644}" presName="hierChild2" presStyleCnt="0"/>
      <dgm:spPr/>
    </dgm:pt>
    <dgm:pt modelId="{56906F4D-5F0A-4247-9864-2E7FC75B678D}" type="pres">
      <dgm:prSet presAssocID="{D15DA94D-6A95-414B-8F4F-98A02D1EA80F}" presName="hierRoot1" presStyleCnt="0"/>
      <dgm:spPr/>
    </dgm:pt>
    <dgm:pt modelId="{8C87F187-22C8-4A11-B69C-81972AC22611}" type="pres">
      <dgm:prSet presAssocID="{D15DA94D-6A95-414B-8F4F-98A02D1EA80F}" presName="composite" presStyleCnt="0"/>
      <dgm:spPr/>
    </dgm:pt>
    <dgm:pt modelId="{20065536-0287-426B-92B9-77037877DF3F}" type="pres">
      <dgm:prSet presAssocID="{D15DA94D-6A95-414B-8F4F-98A02D1EA80F}" presName="background" presStyleLbl="node0" presStyleIdx="1" presStyleCnt="3"/>
      <dgm:spPr/>
    </dgm:pt>
    <dgm:pt modelId="{C147C43B-55EF-4767-B8F8-F29A8AFDC624}" type="pres">
      <dgm:prSet presAssocID="{D15DA94D-6A95-414B-8F4F-98A02D1EA80F}" presName="text" presStyleLbl="fgAcc0" presStyleIdx="1" presStyleCnt="3">
        <dgm:presLayoutVars>
          <dgm:chPref val="3"/>
        </dgm:presLayoutVars>
      </dgm:prSet>
      <dgm:spPr/>
    </dgm:pt>
    <dgm:pt modelId="{A6227B12-3251-4387-BA83-3BC9270F7B54}" type="pres">
      <dgm:prSet presAssocID="{D15DA94D-6A95-414B-8F4F-98A02D1EA80F}" presName="hierChild2" presStyleCnt="0"/>
      <dgm:spPr/>
    </dgm:pt>
    <dgm:pt modelId="{848C3283-F693-420F-A3CC-0FE3FCE79424}" type="pres">
      <dgm:prSet presAssocID="{9CA03718-EC1C-4DF9-B292-06D5DF111258}" presName="hierRoot1" presStyleCnt="0"/>
      <dgm:spPr/>
    </dgm:pt>
    <dgm:pt modelId="{1FB10A42-888F-4169-92BB-2CED6D10F5F1}" type="pres">
      <dgm:prSet presAssocID="{9CA03718-EC1C-4DF9-B292-06D5DF111258}" presName="composite" presStyleCnt="0"/>
      <dgm:spPr/>
    </dgm:pt>
    <dgm:pt modelId="{CE62B29B-D964-4B60-970D-4AD650957D58}" type="pres">
      <dgm:prSet presAssocID="{9CA03718-EC1C-4DF9-B292-06D5DF111258}" presName="background" presStyleLbl="node0" presStyleIdx="2" presStyleCnt="3"/>
      <dgm:spPr/>
    </dgm:pt>
    <dgm:pt modelId="{FD6E7E86-BD52-40D9-ABE8-938A217DDF89}" type="pres">
      <dgm:prSet presAssocID="{9CA03718-EC1C-4DF9-B292-06D5DF111258}" presName="text" presStyleLbl="fgAcc0" presStyleIdx="2" presStyleCnt="3">
        <dgm:presLayoutVars>
          <dgm:chPref val="3"/>
        </dgm:presLayoutVars>
      </dgm:prSet>
      <dgm:spPr/>
    </dgm:pt>
    <dgm:pt modelId="{A6750CF3-002D-431A-A017-EC240A66AA14}" type="pres">
      <dgm:prSet presAssocID="{9CA03718-EC1C-4DF9-B292-06D5DF111258}" presName="hierChild2" presStyleCnt="0"/>
      <dgm:spPr/>
    </dgm:pt>
  </dgm:ptLst>
  <dgm:cxnLst>
    <dgm:cxn modelId="{26CF9416-D785-4518-BAF4-937B99C6BC71}" srcId="{27729509-FC46-4969-AB47-15519F5944BD}" destId="{AABACA13-B60C-4616-A8C5-8C9FDD281644}" srcOrd="0" destOrd="0" parTransId="{E586C4D1-F7C4-4C65-A08B-35B5625D383C}" sibTransId="{197DA205-73CF-4250-92E7-0382E946F2B7}"/>
    <dgm:cxn modelId="{88FC8E17-6B56-4678-80A3-156564D371BC}" type="presOf" srcId="{9CA03718-EC1C-4DF9-B292-06D5DF111258}" destId="{FD6E7E86-BD52-40D9-ABE8-938A217DDF89}" srcOrd="0" destOrd="0" presId="urn:microsoft.com/office/officeart/2005/8/layout/hierarchy1"/>
    <dgm:cxn modelId="{12AAB694-8955-46F4-91A9-D7B36124E931}" srcId="{27729509-FC46-4969-AB47-15519F5944BD}" destId="{D15DA94D-6A95-414B-8F4F-98A02D1EA80F}" srcOrd="1" destOrd="0" parTransId="{1D1875F9-270C-46A3-B225-43539A8B4F7E}" sibTransId="{D1898263-C2CF-45FE-9041-FFF96A22067D}"/>
    <dgm:cxn modelId="{4929CABE-8450-4E72-A09D-704A99FB985C}" type="presOf" srcId="{AABACA13-B60C-4616-A8C5-8C9FDD281644}" destId="{EFFA6028-A7C7-4E78-996F-5FD993E404A2}" srcOrd="0" destOrd="0" presId="urn:microsoft.com/office/officeart/2005/8/layout/hierarchy1"/>
    <dgm:cxn modelId="{02A9BDD9-8988-46D9-A3E3-99943D0E0615}" type="presOf" srcId="{D15DA94D-6A95-414B-8F4F-98A02D1EA80F}" destId="{C147C43B-55EF-4767-B8F8-F29A8AFDC624}" srcOrd="0" destOrd="0" presId="urn:microsoft.com/office/officeart/2005/8/layout/hierarchy1"/>
    <dgm:cxn modelId="{D15F97DA-1711-4353-BBF3-EE2C307CA0C4}" type="presOf" srcId="{27729509-FC46-4969-AB47-15519F5944BD}" destId="{6DC7CB7A-7B10-4182-B2F6-796E1D1AD982}" srcOrd="0" destOrd="0" presId="urn:microsoft.com/office/officeart/2005/8/layout/hierarchy1"/>
    <dgm:cxn modelId="{403F2EE2-41FF-45E1-BE93-3EDF7ADCF4F6}" srcId="{27729509-FC46-4969-AB47-15519F5944BD}" destId="{9CA03718-EC1C-4DF9-B292-06D5DF111258}" srcOrd="2" destOrd="0" parTransId="{5283AC03-FDB5-447E-A9FB-FF95BF5360A3}" sibTransId="{9C6E3744-618D-4020-B3C3-C1DC3E31E80E}"/>
    <dgm:cxn modelId="{558280AD-5090-466D-9FA0-36E4F42DA329}" type="presParOf" srcId="{6DC7CB7A-7B10-4182-B2F6-796E1D1AD982}" destId="{042A196A-8366-45B1-931E-9EDE1A10F38B}" srcOrd="0" destOrd="0" presId="urn:microsoft.com/office/officeart/2005/8/layout/hierarchy1"/>
    <dgm:cxn modelId="{817350E5-18F9-48CC-9A42-38BBF6D2E8AC}" type="presParOf" srcId="{042A196A-8366-45B1-931E-9EDE1A10F38B}" destId="{13FA8570-B0DF-4D52-BDFD-98D3BCCA8D56}" srcOrd="0" destOrd="0" presId="urn:microsoft.com/office/officeart/2005/8/layout/hierarchy1"/>
    <dgm:cxn modelId="{ABEF5F0E-AE48-407C-B19F-A6A34DF39633}" type="presParOf" srcId="{13FA8570-B0DF-4D52-BDFD-98D3BCCA8D56}" destId="{5E8900B6-C84E-42F7-9BD9-9E7BBE4C05D1}" srcOrd="0" destOrd="0" presId="urn:microsoft.com/office/officeart/2005/8/layout/hierarchy1"/>
    <dgm:cxn modelId="{A13E6890-2F10-42B3-B515-3906665FE4F9}" type="presParOf" srcId="{13FA8570-B0DF-4D52-BDFD-98D3BCCA8D56}" destId="{EFFA6028-A7C7-4E78-996F-5FD993E404A2}" srcOrd="1" destOrd="0" presId="urn:microsoft.com/office/officeart/2005/8/layout/hierarchy1"/>
    <dgm:cxn modelId="{E6D6580F-F95F-4963-ACFF-909964763774}" type="presParOf" srcId="{042A196A-8366-45B1-931E-9EDE1A10F38B}" destId="{044ACF2D-51D0-4C48-8BC9-DC5E0A4E38C1}" srcOrd="1" destOrd="0" presId="urn:microsoft.com/office/officeart/2005/8/layout/hierarchy1"/>
    <dgm:cxn modelId="{E066B3EA-552C-4F4C-83D5-0B01AE3A8E8D}" type="presParOf" srcId="{6DC7CB7A-7B10-4182-B2F6-796E1D1AD982}" destId="{56906F4D-5F0A-4247-9864-2E7FC75B678D}" srcOrd="1" destOrd="0" presId="urn:microsoft.com/office/officeart/2005/8/layout/hierarchy1"/>
    <dgm:cxn modelId="{283A0A78-AE11-447B-B580-592D4ACC6B99}" type="presParOf" srcId="{56906F4D-5F0A-4247-9864-2E7FC75B678D}" destId="{8C87F187-22C8-4A11-B69C-81972AC22611}" srcOrd="0" destOrd="0" presId="urn:microsoft.com/office/officeart/2005/8/layout/hierarchy1"/>
    <dgm:cxn modelId="{9B344AEF-DDCE-4164-8BFE-79A3EAB2A285}" type="presParOf" srcId="{8C87F187-22C8-4A11-B69C-81972AC22611}" destId="{20065536-0287-426B-92B9-77037877DF3F}" srcOrd="0" destOrd="0" presId="urn:microsoft.com/office/officeart/2005/8/layout/hierarchy1"/>
    <dgm:cxn modelId="{220F5677-218D-421B-9234-375D3EBFC88E}" type="presParOf" srcId="{8C87F187-22C8-4A11-B69C-81972AC22611}" destId="{C147C43B-55EF-4767-B8F8-F29A8AFDC624}" srcOrd="1" destOrd="0" presId="urn:microsoft.com/office/officeart/2005/8/layout/hierarchy1"/>
    <dgm:cxn modelId="{BC611A6C-B680-4B59-A698-7475B0022FA5}" type="presParOf" srcId="{56906F4D-5F0A-4247-9864-2E7FC75B678D}" destId="{A6227B12-3251-4387-BA83-3BC9270F7B54}" srcOrd="1" destOrd="0" presId="urn:microsoft.com/office/officeart/2005/8/layout/hierarchy1"/>
    <dgm:cxn modelId="{244DB7FA-89A3-44C9-BF11-45A2B5FB9364}" type="presParOf" srcId="{6DC7CB7A-7B10-4182-B2F6-796E1D1AD982}" destId="{848C3283-F693-420F-A3CC-0FE3FCE79424}" srcOrd="2" destOrd="0" presId="urn:microsoft.com/office/officeart/2005/8/layout/hierarchy1"/>
    <dgm:cxn modelId="{E48AF385-476C-4A40-B22C-F27D1F16F98B}" type="presParOf" srcId="{848C3283-F693-420F-A3CC-0FE3FCE79424}" destId="{1FB10A42-888F-4169-92BB-2CED6D10F5F1}" srcOrd="0" destOrd="0" presId="urn:microsoft.com/office/officeart/2005/8/layout/hierarchy1"/>
    <dgm:cxn modelId="{B1361708-8306-4D78-BCF4-AE54913C5D6A}" type="presParOf" srcId="{1FB10A42-888F-4169-92BB-2CED6D10F5F1}" destId="{CE62B29B-D964-4B60-970D-4AD650957D58}" srcOrd="0" destOrd="0" presId="urn:microsoft.com/office/officeart/2005/8/layout/hierarchy1"/>
    <dgm:cxn modelId="{2E468BE8-87A3-475A-A3FD-BC329C30451C}" type="presParOf" srcId="{1FB10A42-888F-4169-92BB-2CED6D10F5F1}" destId="{FD6E7E86-BD52-40D9-ABE8-938A217DDF89}" srcOrd="1" destOrd="0" presId="urn:microsoft.com/office/officeart/2005/8/layout/hierarchy1"/>
    <dgm:cxn modelId="{F8ABA6AB-D881-436C-A696-07F3A9AF1848}" type="presParOf" srcId="{848C3283-F693-420F-A3CC-0FE3FCE79424}" destId="{A6750CF3-002D-431A-A017-EC240A66AA1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F8DAD-54A5-4932-955E-078D08F206C5}">
      <dsp:nvSpPr>
        <dsp:cNvPr id="0" name=""/>
        <dsp:cNvSpPr/>
      </dsp:nvSpPr>
      <dsp:spPr>
        <a:xfrm>
          <a:off x="822959" y="0"/>
          <a:ext cx="9326880" cy="4572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18EF4E-07F2-4BFF-8C5D-8F85C4D447DA}">
      <dsp:nvSpPr>
        <dsp:cNvPr id="0" name=""/>
        <dsp:cNvSpPr/>
      </dsp:nvSpPr>
      <dsp:spPr>
        <a:xfrm>
          <a:off x="4795" y="1371599"/>
          <a:ext cx="1930832" cy="182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Mistični period</a:t>
          </a:r>
          <a:endParaRPr lang="en-US" sz="15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400" kern="1200" noProof="0" dirty="0"/>
            <a:t>Drevne  civilizacije, antička Grčka, Rimsko carstvo</a:t>
          </a:r>
        </a:p>
      </dsp:txBody>
      <dsp:txXfrm>
        <a:off x="94070" y="1460874"/>
        <a:ext cx="1752282" cy="1650250"/>
      </dsp:txXfrm>
    </dsp:sp>
    <dsp:sp modelId="{159FD213-7FA7-46DC-816E-7C6B8BDC5838}">
      <dsp:nvSpPr>
        <dsp:cNvPr id="0" name=""/>
        <dsp:cNvSpPr/>
      </dsp:nvSpPr>
      <dsp:spPr>
        <a:xfrm>
          <a:off x="2251971" y="1371599"/>
          <a:ext cx="1672240" cy="182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900" kern="1200" dirty="0">
              <a:solidFill>
                <a:srgbClr val="FF0000"/>
              </a:solidFill>
            </a:rPr>
            <a:t>Period azila</a:t>
          </a:r>
          <a:endParaRPr lang="en-US" sz="1900" kern="1200" dirty="0">
            <a:solidFill>
              <a:srgbClr val="FF0000"/>
            </a:solidFill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IV-XV</a:t>
          </a:r>
        </a:p>
      </dsp:txBody>
      <dsp:txXfrm>
        <a:off x="2333603" y="1453231"/>
        <a:ext cx="1508976" cy="1665536"/>
      </dsp:txXfrm>
    </dsp:sp>
    <dsp:sp modelId="{746488A8-1C15-4462-A0A9-2A10547F645B}">
      <dsp:nvSpPr>
        <dsp:cNvPr id="0" name=""/>
        <dsp:cNvSpPr/>
      </dsp:nvSpPr>
      <dsp:spPr>
        <a:xfrm>
          <a:off x="4240556" y="1371599"/>
          <a:ext cx="3205552" cy="182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r-Latn-RS" sz="1900" b="1" kern="1200" dirty="0">
              <a:solidFill>
                <a:srgbClr val="00B050"/>
              </a:solidFill>
            </a:rPr>
            <a:t>Socijalna integracija</a:t>
          </a:r>
          <a:endParaRPr lang="en-US" sz="1900" b="1" kern="1200" dirty="0">
            <a:solidFill>
              <a:srgbClr val="00B050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900" kern="1200" dirty="0"/>
            <a:t>- XX </a:t>
          </a:r>
          <a:r>
            <a:rPr lang="en-US" sz="1900" kern="1200" dirty="0" err="1"/>
            <a:t>vek</a:t>
          </a:r>
          <a:endParaRPr lang="en-US" sz="19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900" kern="1200" dirty="0"/>
            <a:t> -Druga </a:t>
          </a:r>
          <a:r>
            <a:rPr lang="en-US" sz="1900" kern="1200" dirty="0" err="1"/>
            <a:t>polovina</a:t>
          </a:r>
          <a:endParaRPr lang="en-US" sz="19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900" kern="1200" dirty="0"/>
            <a:t> XX </a:t>
          </a:r>
          <a:r>
            <a:rPr lang="en-US" sz="1900" kern="1200" dirty="0" err="1"/>
            <a:t>veka</a:t>
          </a:r>
          <a:endParaRPr lang="en-US" sz="1900" kern="1200" dirty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4329831" y="1460874"/>
        <a:ext cx="3027002" cy="1650250"/>
      </dsp:txXfrm>
    </dsp:sp>
    <dsp:sp modelId="{A2BF240F-1CC1-4A32-8E14-C3E8411DB305}">
      <dsp:nvSpPr>
        <dsp:cNvPr id="0" name=""/>
        <dsp:cNvSpPr/>
      </dsp:nvSpPr>
      <dsp:spPr>
        <a:xfrm>
          <a:off x="7762452" y="1371599"/>
          <a:ext cx="3205552" cy="182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>
              <a:solidFill>
                <a:srgbClr val="0070C0"/>
              </a:solidFill>
            </a:rPr>
            <a:t>Inkluzija</a:t>
          </a:r>
          <a:endParaRPr lang="en-US" sz="1900" b="1" kern="1200" dirty="0">
            <a:solidFill>
              <a:srgbClr val="0070C0"/>
            </a:solidFill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900" kern="1200" dirty="0"/>
            <a:t>Kraj XX veka i </a:t>
          </a:r>
          <a:r>
            <a:rPr lang="en-US" sz="1900" kern="1200" dirty="0"/>
            <a:t>XXI </a:t>
          </a:r>
          <a:r>
            <a:rPr lang="en-US" sz="1900" kern="1200" dirty="0" err="1"/>
            <a:t>vek</a:t>
          </a:r>
          <a:endParaRPr lang="en-US" sz="1900" kern="1200" dirty="0"/>
        </a:p>
      </dsp:txBody>
      <dsp:txXfrm>
        <a:off x="7851727" y="1460874"/>
        <a:ext cx="3027002" cy="1650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900B6-C84E-42F7-9BD9-9E7BBE4C05D1}">
      <dsp:nvSpPr>
        <dsp:cNvPr id="0" name=""/>
        <dsp:cNvSpPr/>
      </dsp:nvSpPr>
      <dsp:spPr>
        <a:xfrm>
          <a:off x="0" y="630467"/>
          <a:ext cx="3086099" cy="1959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FA6028-A7C7-4E78-996F-5FD993E404A2}">
      <dsp:nvSpPr>
        <dsp:cNvPr id="0" name=""/>
        <dsp:cNvSpPr/>
      </dsp:nvSpPr>
      <dsp:spPr>
        <a:xfrm>
          <a:off x="342900" y="956222"/>
          <a:ext cx="3086099" cy="1959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kern="1200"/>
            <a:t>U </a:t>
          </a:r>
          <a:r>
            <a:rPr lang="sr-Latn-RS" sz="2200" b="1" kern="1200"/>
            <a:t>Kartagi </a:t>
          </a:r>
          <a:r>
            <a:rPr lang="sr-Latn-RS" sz="2200" kern="1200"/>
            <a:t>su ih prinosili bogovima </a:t>
          </a:r>
          <a:r>
            <a:rPr lang="sr-Latn-RS" sz="2200" b="1" kern="1200"/>
            <a:t>na žrtvenom oltaru </a:t>
          </a:r>
          <a:endParaRPr lang="en-US" sz="2200" kern="1200"/>
        </a:p>
      </dsp:txBody>
      <dsp:txXfrm>
        <a:off x="400297" y="1013619"/>
        <a:ext cx="2971305" cy="1844879"/>
      </dsp:txXfrm>
    </dsp:sp>
    <dsp:sp modelId="{20065536-0287-426B-92B9-77037877DF3F}">
      <dsp:nvSpPr>
        <dsp:cNvPr id="0" name=""/>
        <dsp:cNvSpPr/>
      </dsp:nvSpPr>
      <dsp:spPr>
        <a:xfrm>
          <a:off x="3771900" y="630467"/>
          <a:ext cx="3086099" cy="1959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7C43B-55EF-4767-B8F8-F29A8AFDC624}">
      <dsp:nvSpPr>
        <dsp:cNvPr id="0" name=""/>
        <dsp:cNvSpPr/>
      </dsp:nvSpPr>
      <dsp:spPr>
        <a:xfrm>
          <a:off x="4114800" y="956222"/>
          <a:ext cx="3086099" cy="1959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kern="1200"/>
            <a:t>U </a:t>
          </a:r>
          <a:r>
            <a:rPr lang="sr-Latn-RS" sz="2200" b="1" kern="1200"/>
            <a:t>stara Kina </a:t>
          </a:r>
          <a:r>
            <a:rPr lang="sr-Latn-RS" sz="2200" kern="1200"/>
            <a:t> - za </a:t>
          </a:r>
          <a:r>
            <a:rPr lang="sr-Latn-RS" sz="2200" b="1" kern="1200"/>
            <a:t>slepe osobe su mislili da  imaju razvijeno </a:t>
          </a:r>
          <a:r>
            <a:rPr lang="sr-Latn-RS" sz="2200" kern="1200"/>
            <a:t>pamćenje i mišljenje. </a:t>
          </a:r>
          <a:endParaRPr lang="en-US" sz="2200" kern="1200"/>
        </a:p>
      </dsp:txBody>
      <dsp:txXfrm>
        <a:off x="4172197" y="1013619"/>
        <a:ext cx="2971305" cy="1844879"/>
      </dsp:txXfrm>
    </dsp:sp>
    <dsp:sp modelId="{CE62B29B-D964-4B60-970D-4AD650957D58}">
      <dsp:nvSpPr>
        <dsp:cNvPr id="0" name=""/>
        <dsp:cNvSpPr/>
      </dsp:nvSpPr>
      <dsp:spPr>
        <a:xfrm>
          <a:off x="7543800" y="630467"/>
          <a:ext cx="3086099" cy="1959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E7E86-BD52-40D9-ABE8-938A217DDF89}">
      <dsp:nvSpPr>
        <dsp:cNvPr id="0" name=""/>
        <dsp:cNvSpPr/>
      </dsp:nvSpPr>
      <dsp:spPr>
        <a:xfrm>
          <a:off x="7886699" y="956222"/>
          <a:ext cx="3086099" cy="1959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/>
            <a:t>Stari Indi </a:t>
          </a:r>
          <a:r>
            <a:rPr lang="sr-Latn-RS" sz="2200" kern="1200"/>
            <a:t>su </a:t>
          </a:r>
          <a:r>
            <a:rPr lang="sr-Latn-RS" sz="2200" b="1" kern="1200"/>
            <a:t>verovali u mogućnost njihovog razvoja…</a:t>
          </a:r>
          <a:endParaRPr lang="en-US" sz="2200" kern="1200"/>
        </a:p>
      </dsp:txBody>
      <dsp:txXfrm>
        <a:off x="7944096" y="1013619"/>
        <a:ext cx="2971305" cy="1844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C9B8EE74-40B5-4D07-9117-008E6E474D5A}" type="datetimeFigureOut">
              <a:rPr lang="sr-Latn-RS" smtClean="0"/>
              <a:t>25.10.2021.</a:t>
            </a:fld>
            <a:endParaRPr lang="sr-Latn-R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E3C98CF-4F3E-47F7-8F20-ABB530FE9A7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48156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EE74-40B5-4D07-9117-008E6E474D5A}" type="datetimeFigureOut">
              <a:rPr lang="sr-Latn-RS" smtClean="0"/>
              <a:t>25.10.2021.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98CF-4F3E-47F7-8F20-ABB530FE9A7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92429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EE74-40B5-4D07-9117-008E6E474D5A}" type="datetimeFigureOut">
              <a:rPr lang="sr-Latn-RS" smtClean="0"/>
              <a:t>25.10.2021.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98CF-4F3E-47F7-8F20-ABB530FE9A7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5790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EE74-40B5-4D07-9117-008E6E474D5A}" type="datetimeFigureOut">
              <a:rPr lang="sr-Latn-RS" smtClean="0"/>
              <a:t>25.10.2021.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98CF-4F3E-47F7-8F20-ABB530FE9A7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8954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9B8EE74-40B5-4D07-9117-008E6E474D5A}" type="datetimeFigureOut">
              <a:rPr lang="sr-Latn-RS" smtClean="0"/>
              <a:t>25.10.2021.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BE3C98CF-4F3E-47F7-8F20-ABB530FE9A7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34181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EE74-40B5-4D07-9117-008E6E474D5A}" type="datetimeFigureOut">
              <a:rPr lang="sr-Latn-RS" smtClean="0"/>
              <a:t>25.10.2021.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98CF-4F3E-47F7-8F20-ABB530FE9A7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3548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EE74-40B5-4D07-9117-008E6E474D5A}" type="datetimeFigureOut">
              <a:rPr lang="sr-Latn-RS" smtClean="0"/>
              <a:t>25.10.2021.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98CF-4F3E-47F7-8F20-ABB530FE9A7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2537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EE74-40B5-4D07-9117-008E6E474D5A}" type="datetimeFigureOut">
              <a:rPr lang="sr-Latn-RS" smtClean="0"/>
              <a:t>25.10.2021.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98CF-4F3E-47F7-8F20-ABB530FE9A7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52288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EE74-40B5-4D07-9117-008E6E474D5A}" type="datetimeFigureOut">
              <a:rPr lang="sr-Latn-RS" smtClean="0"/>
              <a:t>25.10.2021.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98CF-4F3E-47F7-8F20-ABB530FE9A7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75627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EE74-40B5-4D07-9117-008E6E474D5A}" type="datetimeFigureOut">
              <a:rPr lang="sr-Latn-RS" smtClean="0"/>
              <a:t>25.10.2021.</a:t>
            </a:fld>
            <a:endParaRPr lang="sr-Latn-R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sr-Latn-R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3C98CF-4F3E-47F7-8F20-ABB530FE9A76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335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9B8EE74-40B5-4D07-9117-008E6E474D5A}" type="datetimeFigureOut">
              <a:rPr lang="sr-Latn-RS" smtClean="0"/>
              <a:t>25.10.2021.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3C98CF-4F3E-47F7-8F20-ABB530FE9A76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377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9B8EE74-40B5-4D07-9117-008E6E474D5A}" type="datetimeFigureOut">
              <a:rPr lang="sr-Latn-RS" smtClean="0"/>
              <a:t>25.10.2021.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E3C98CF-4F3E-47F7-8F20-ABB530FE9A7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2347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7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Nekad i sada (Metodika IVO, 2018:11-15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DECA KOJA SU  „DRUGAČIJA”</a:t>
            </a:r>
          </a:p>
        </p:txBody>
      </p:sp>
    </p:spTree>
    <p:extLst>
      <p:ext uri="{BB962C8B-B14F-4D97-AF65-F5344CB8AC3E}">
        <p14:creationId xmlns:p14="http://schemas.microsoft.com/office/powerpoint/2010/main" val="3696504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660" y="584656"/>
            <a:ext cx="3604625" cy="5467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6036" y="3068960"/>
            <a:ext cx="28523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Ključne asocijacije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 istorijske epohe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6192" y="6100277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21. VEK 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436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524000"/>
          <a:ext cx="10972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Istorijski osvrt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 položaj dece koja su „drugačija“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683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11343051" cy="1219200"/>
          </a:xfrm>
        </p:spPr>
        <p:txBody>
          <a:bodyPr>
            <a:normAutofit/>
          </a:bodyPr>
          <a:lstStyle/>
          <a:p>
            <a:pPr algn="ctr"/>
            <a:r>
              <a:rPr lang="sr-Latn-RS" sz="3600" dirty="0" err="1"/>
              <a:t>Ekskluzija</a:t>
            </a:r>
            <a:r>
              <a:rPr lang="sr-Latn-RS" sz="3600" dirty="0"/>
              <a:t>, segregacija (separacija), integracija i inkluzija</a:t>
            </a:r>
            <a:endParaRPr 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21" y="2492896"/>
            <a:ext cx="1116978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957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2432" y="643468"/>
            <a:ext cx="5410202" cy="541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3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33" y="643464"/>
            <a:ext cx="2888344" cy="1428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Zvonar bogorodičine crkve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3337" y="2184036"/>
            <a:ext cx="2888439" cy="3869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182880" fontAlgn="auto">
              <a:spcBef>
                <a:spcPts val="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en-US" sz="1600" b="0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Francuski roman koji je napisao Viktor Igo, 1832. godine. </a:t>
            </a:r>
          </a:p>
          <a:p>
            <a:pPr marL="0" marR="0" lvl="0" indent="-182880" fontAlgn="auto">
              <a:spcBef>
                <a:spcPts val="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en-US" sz="1600" b="0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Radnja romana se odvija Parizu, </a:t>
            </a:r>
            <a:r>
              <a:rPr kumimoji="0" lang="en-US" sz="1600" b="1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1482. </a:t>
            </a:r>
            <a:r>
              <a:rPr kumimoji="0" lang="en-US" sz="1600" b="0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godine, u i oko Bogorodičine crkve. </a:t>
            </a:r>
          </a:p>
          <a:p>
            <a:pPr marL="0" marR="0" lvl="0" indent="-182880" fontAlgn="auto">
              <a:spcBef>
                <a:spcPts val="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itchFamily="18" charset="0"/>
              <a:buChar char="◦"/>
              <a:tabLst/>
              <a:defRPr/>
            </a:pPr>
            <a:endParaRPr kumimoji="0" lang="en-US" sz="1600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-182880" fontAlgn="auto">
              <a:spcBef>
                <a:spcPts val="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en-US" sz="1600" b="0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Klip - Crtani film</a:t>
            </a:r>
          </a:p>
          <a:p>
            <a:pPr marL="0" marR="0" lvl="0" indent="-182880" fontAlgn="auto">
              <a:spcBef>
                <a:spcPts val="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itchFamily="18" charset="0"/>
              <a:buChar char="◦"/>
              <a:tabLst/>
              <a:defRPr/>
            </a:pPr>
            <a:endParaRPr lang="en-US" sz="1600">
              <a:solidFill>
                <a:srgbClr val="FFFFFF"/>
              </a:solidFill>
            </a:endParaRPr>
          </a:p>
          <a:p>
            <a:pPr marL="0" marR="0" lvl="0" indent="-182880" fontAlgn="auto">
              <a:spcBef>
                <a:spcPts val="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itchFamily="18" charset="0"/>
              <a:buChar char="◦"/>
              <a:tabLst/>
              <a:defRPr/>
            </a:pPr>
            <a:endParaRPr kumimoji="0" lang="en-US" sz="1600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-182880" fontAlgn="auto">
              <a:spcBef>
                <a:spcPts val="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itchFamily="18" charset="0"/>
              <a:buChar char="◦"/>
              <a:tabLst/>
              <a:defRPr/>
            </a:pPr>
            <a:endParaRPr kumimoji="0" lang="en-US" sz="1600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40007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89D1A67D-1089-4B8D-93A7-F8FB143ADC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2906972"/>
          <a:ext cx="10972800" cy="354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Ali, bilo je i …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789" y="332655"/>
            <a:ext cx="4169787" cy="21682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53302" y="2500947"/>
            <a:ext cx="205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Rituali žrtvovanja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977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1371" y="2101754"/>
            <a:ext cx="11151029" cy="3994245"/>
          </a:xfrm>
        </p:spPr>
        <p:txBody>
          <a:bodyPr>
            <a:noAutofit/>
          </a:bodyPr>
          <a:lstStyle/>
          <a:p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sr-Latn-RS" sz="2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primitivnim plemenima </a:t>
            </a:r>
            <a:r>
              <a:rPr 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darovitima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 su se smatrali </a:t>
            </a:r>
            <a:r>
              <a:rPr lang="sr-Latn-RS" sz="2200" b="1" dirty="0">
                <a:latin typeface="Arial" panose="020B0604020202020204" pitchFamily="34" charset="0"/>
                <a:cs typeface="Arial" panose="020B0604020202020204" pitchFamily="34" charset="0"/>
              </a:rPr>
              <a:t>dobri lovci ili ratnici.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sr-Latn-R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sr-Latn-RS" sz="2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antičkoj Grčkoj </a:t>
            </a:r>
            <a:r>
              <a:rPr 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darovitost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 se pripisivala superiornim intelektu, dobrim govornicima, pobednicima na olimpijadama…</a:t>
            </a:r>
          </a:p>
          <a:p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Od istorijskih i društvenih vernosti je zavisilo razumevanje pojma talentovanih i  darovitih!</a:t>
            </a:r>
          </a:p>
          <a:p>
            <a:r>
              <a:rPr lang="sr-Latn-RS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sr-Latn-RS" sz="2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turski vladar</a:t>
            </a:r>
            <a:r>
              <a:rPr lang="sr-Latn-RS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Sulejman Veličanstveni (XVI vek) – </a:t>
            </a:r>
            <a:r>
              <a:rPr lang="sr-Latn-R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Šta mislite koga su smatrali talentovanim ili darovitim?</a:t>
            </a:r>
          </a:p>
          <a:p>
            <a:endParaRPr lang="sr-Latn-R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r-Latn-RS" sz="2400" u="sng" dirty="0">
                <a:latin typeface="Arial" panose="020B0604020202020204" pitchFamily="34" charset="0"/>
                <a:cs typeface="Arial" panose="020B0604020202020204" pitchFamily="34" charset="0"/>
              </a:rPr>
              <a:t>Intenzivnije interesovanje za naučno istraživanje darovitosti javlja </a:t>
            </a:r>
            <a:r>
              <a:rPr lang="sr-Latn-RS" sz="2400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u XX veku</a:t>
            </a:r>
            <a:r>
              <a:rPr lang="sr-Latn-RS" sz="2400" u="sng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00500"/>
            <a:ext cx="10972800" cy="1228299"/>
          </a:xfrm>
        </p:spPr>
        <p:txBody>
          <a:bodyPr/>
          <a:lstStyle/>
          <a:p>
            <a:pPr algn="ctr"/>
            <a:r>
              <a:rPr lang="sr-Latn-RS" dirty="0"/>
              <a:t>A daroviti kroz istoriju!?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79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947" y="620688"/>
            <a:ext cx="5193111" cy="259499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A veštice!?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3" y="3284984"/>
            <a:ext cx="4359051" cy="24024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99992" y="3789040"/>
            <a:ext cx="4704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Ž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koje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bile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specifične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drugačije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mistične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možda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pametne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talentovane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darovite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proglašavane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vešticama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6033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32F73EB-B46F-4F77-B3DC-7C374906F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DB10B3-CF45-4294-8994-0E8AD1FC6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45417F-1D1B-48A7-B4DA-BAD73B02C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3CF9D9F-1672-4D0C-934E-CD9EE1BE5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558C702-CA14-4264-B8FC-A5120F75D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21A72C-7343-4A22-8700-696C5860A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B44A4DC-7861-4DCC-9931-5A075855D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16C316F-BFB5-424F-A951-E962A3B74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80C23B1-7427-4DF4-BFF1-60CD7E93B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1748C-85CE-46C0-BE70-FF30B5E90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520" y="1272800"/>
            <a:ext cx="6544620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3000"/>
              </a:lnSpc>
            </a:pPr>
            <a:r>
              <a:rPr lang="en-US" sz="6800" cap="all" spc="-100">
                <a:solidFill>
                  <a:schemeClr val="tx1"/>
                </a:solidFill>
              </a:rPr>
              <a:t>Hvala na pažnji!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4EA51-EE8B-4EEF-9ADB-9D0309614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3440" y="1272800"/>
            <a:ext cx="2481307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spc="80" dirty="0"/>
              <a:t>Sa </a:t>
            </a:r>
            <a:r>
              <a:rPr lang="sr-Latn-RS" sz="2000" spc="80" dirty="0"/>
              <a:t>drugačijima </a:t>
            </a:r>
            <a:r>
              <a:rPr lang="sr-Latn-RS" sz="2000" spc="80"/>
              <a:t>treba drugačije!</a:t>
            </a:r>
            <a:endParaRPr lang="en-US" sz="2000" spc="80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652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229441"/>
          </a:xfrm>
        </p:spPr>
        <p:txBody>
          <a:bodyPr>
            <a:normAutofit/>
          </a:bodyPr>
          <a:lstStyle/>
          <a:p>
            <a:pPr algn="just"/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Deca koja imaju </a:t>
            </a:r>
            <a:r>
              <a:rPr lang="sr-Latn-R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teškoće ili smetnje u razvoju</a:t>
            </a: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invaliditet,</a:t>
            </a:r>
            <a:r>
              <a:rPr lang="sr-Latn-R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koja su iz </a:t>
            </a:r>
            <a:r>
              <a:rPr lang="sr-Latn-R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nestimulativne</a:t>
            </a:r>
            <a:r>
              <a:rPr lang="sr-Latn-R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sredine </a:t>
            </a: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ili imaju neku </a:t>
            </a:r>
            <a:r>
              <a:rPr lang="sr-Latn-R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izuzetnu sposobnost</a:t>
            </a:r>
            <a:r>
              <a:rPr lang="sr-Latn-R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 deo su ljudske populacije bez obzira na svoju </a:t>
            </a:r>
            <a:r>
              <a:rPr lang="sr-Latn-RS" sz="2800" b="1" u="sng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drugačijost</a:t>
            </a:r>
            <a:r>
              <a:rPr lang="sr-Latn-R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Deca koja su "</a:t>
            </a:r>
            <a:r>
              <a:rPr lang="sr-Latn-RS" sz="2800" b="1" dirty="0">
                <a:latin typeface="Arial" panose="020B0604020202020204" pitchFamily="34" charset="0"/>
                <a:cs typeface="Arial" panose="020B0604020202020204" pitchFamily="34" charset="0"/>
              </a:rPr>
              <a:t>drugačija" </a:t>
            </a:r>
            <a:r>
              <a:rPr lang="sr-Latn-RS" sz="2800" u="sng" dirty="0">
                <a:latin typeface="Arial" panose="020B0604020202020204" pitchFamily="34" charset="0"/>
                <a:cs typeface="Arial" panose="020B0604020202020204" pitchFamily="34" charset="0"/>
              </a:rPr>
              <a:t>imaju iste potrebe kao i druga deca </a:t>
            </a: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opšte populacije </a:t>
            </a:r>
            <a:r>
              <a:rPr lang="sr-Latn-R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i imaju potrebu za dodatnom podrškom u učenju i  razvoju.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„Drugačija“  deca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714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3389194"/>
          </a:xfrm>
        </p:spPr>
        <p:txBody>
          <a:bodyPr>
            <a:noAutofit/>
          </a:bodyPr>
          <a:lstStyle/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sr-Latn-R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Od </a:t>
            </a:r>
            <a:r>
              <a:rPr lang="sr-Latn-RS" sz="2400" b="1" dirty="0">
                <a:solidFill>
                  <a:srgbClr val="FFC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3-5% do 15-25% </a:t>
            </a:r>
            <a:r>
              <a:rPr lang="sr-Latn-R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dece imaju određenu vrstu </a:t>
            </a:r>
            <a:r>
              <a:rPr lang="sr-Latn-RS" sz="2400" b="1" u="sng" dirty="0">
                <a:solidFill>
                  <a:srgbClr val="FFC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teškoće ili smetnje u učenju i razvoju 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sr-Latn-RS" sz="2400" b="1" dirty="0">
                <a:solidFill>
                  <a:srgbClr val="FFC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Ili 13% </a:t>
            </a:r>
            <a:r>
              <a:rPr lang="sr-Latn-R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učeničke populacije ima određene smetnje ili teškoće u razvoju</a:t>
            </a:r>
            <a:r>
              <a:rPr lang="sr-Latn-RS" sz="2400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sr-Latn-RS" sz="2400" b="1" dirty="0">
                <a:solidFill>
                  <a:srgbClr val="FFC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10-15% </a:t>
            </a:r>
            <a:r>
              <a:rPr lang="sr-Latn-R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dece u školama imaju specifične smetnje u učenju (čitanje, pisanje, računanje…). 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sr-Latn-RS" sz="2400" u="sng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Jensen</a:t>
            </a:r>
            <a:r>
              <a:rPr lang="sr-Latn-RS" sz="2400" u="sng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smatra da </a:t>
            </a:r>
            <a:r>
              <a:rPr lang="sr-Latn-RS" sz="2400" b="1" u="sng" dirty="0">
                <a:solidFill>
                  <a:srgbClr val="FFC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40%</a:t>
            </a:r>
            <a:r>
              <a:rPr lang="sr-Latn-RS" sz="2400" u="sng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učenika u Americi ima neki poremećaj</a:t>
            </a:r>
            <a:r>
              <a:rPr lang="sr-Latn-RS" sz="2400" u="sng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sr-Latn-RS" sz="2400" u="sng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</a:t>
            </a:r>
            <a:r>
              <a:rPr lang="sr-Latn-RS" sz="2400" u="sng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Jensen</a:t>
            </a:r>
            <a:r>
              <a:rPr lang="sr-Latn-RS" sz="2400" u="sng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2000).</a:t>
            </a:r>
            <a:endParaRPr lang="en-US" sz="2400" u="sng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300252"/>
            <a:ext cx="10058400" cy="1255594"/>
          </a:xfrm>
        </p:spPr>
        <p:txBody>
          <a:bodyPr/>
          <a:lstStyle/>
          <a:p>
            <a:pPr algn="ctr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Oni postoje!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4872417"/>
            <a:ext cx="2908863" cy="1451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334" y="4916384"/>
            <a:ext cx="2770812" cy="138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99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1883391"/>
            <a:ext cx="10058400" cy="3456015"/>
          </a:xfrm>
        </p:spPr>
        <p:txBody>
          <a:bodyPr/>
          <a:lstStyle/>
          <a:p>
            <a:pPr lvl="0" algn="just"/>
            <a:r>
              <a:rPr lang="sr-Latn-R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Podaci o zastupljenosti </a:t>
            </a:r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cerebralne paralize </a:t>
            </a:r>
            <a:r>
              <a:rPr lang="sr-Latn-R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širom sveta kreću se u rasponu između od </a:t>
            </a:r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 do 5 dece na 1000 rođenih</a:t>
            </a:r>
            <a:r>
              <a:rPr lang="sr-Latn-R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sr-Latn-R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ili veće u zemljama u razvoju (</a:t>
            </a:r>
            <a:r>
              <a:rPr lang="sr-Latn-RS" sz="24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Rosenblaum</a:t>
            </a:r>
            <a:r>
              <a:rPr lang="sr-Latn-R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i </a:t>
            </a:r>
            <a:r>
              <a:rPr lang="sr-Latn-RS" sz="24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Rosenbloom</a:t>
            </a:r>
            <a:r>
              <a:rPr lang="sr-Latn-R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2012).</a:t>
            </a:r>
            <a:endParaRPr lang="en-US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postoje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4053385"/>
            <a:ext cx="5856651" cy="23271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576" y="4053385"/>
            <a:ext cx="3986483" cy="230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61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5043264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2010.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godine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Ministarstvo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zdravlja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Velike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Britanije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ističe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svako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166.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dobija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dijagnozu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autizma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Američki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centar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kontrolu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bolesti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daje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podatak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svako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150.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autizam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Cambell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-McBride, 2010). 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CNN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Horizonti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2015.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objavljuje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 je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svako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68.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autizmom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2017. da je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taj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odnos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1:36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(The National Health Center for Health Statistics &amp; Sears, 2017).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28328"/>
          </a:xfrm>
        </p:spPr>
        <p:txBody>
          <a:bodyPr/>
          <a:lstStyle/>
          <a:p>
            <a:pPr algn="ctr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Oni postoje!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99" y="4293096"/>
            <a:ext cx="3600400" cy="2088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256" y="4293096"/>
            <a:ext cx="418407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12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1152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R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U Srbiji broj stanovnika je 7 057 000 (2016), Roma </a:t>
            </a:r>
            <a:r>
              <a:rPr lang="sr-Latn-RS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2-3%.</a:t>
            </a:r>
          </a:p>
          <a:p>
            <a:r>
              <a:rPr lang="vi-VN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 6% dece iz romskih naselja pohađa predškolsko obrazovanje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, 12% dece u romskim naseljima ima pristup dečijim knjigama (tri i više knjiga)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28328"/>
          </a:xfrm>
        </p:spPr>
        <p:txBody>
          <a:bodyPr/>
          <a:lstStyle/>
          <a:p>
            <a:pPr algn="ctr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Oni postoje!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3" y="3616657"/>
            <a:ext cx="5531675" cy="2584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858" y="3616657"/>
            <a:ext cx="3974252" cy="266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85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1801504"/>
            <a:ext cx="10058400" cy="4233536"/>
          </a:xfrm>
        </p:spPr>
        <p:txBody>
          <a:bodyPr>
            <a:norm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opštoj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populaciji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oko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2%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darovitih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odnosno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izuzetnim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sposobnostima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oko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20%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darovite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dece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IQ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većim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od 160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ima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dvostruko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veći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broj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emocionalnih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socijalnih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opšte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populacije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Rajović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2009).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Oni postoje!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5" y="3550513"/>
            <a:ext cx="3840427" cy="22497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7344">
            <a:off x="7761976" y="3440839"/>
            <a:ext cx="2891185" cy="21683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07272" y="5909481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Mocart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925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Kako je bilo tokom istorije?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Vremenska  lenta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82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651" y="163773"/>
            <a:ext cx="10249468" cy="644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187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600</Words>
  <Application>Microsoft Office PowerPoint</Application>
  <PresentationFormat>Widescreen</PresentationFormat>
  <Paragraphs>66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Garamond</vt:lpstr>
      <vt:lpstr>Symbol</vt:lpstr>
      <vt:lpstr>Savon</vt:lpstr>
      <vt:lpstr>DECA KOJA SU  „DRUGAČIJA”</vt:lpstr>
      <vt:lpstr>„Drugačija“  deca</vt:lpstr>
      <vt:lpstr>Oni postoje!</vt:lpstr>
      <vt:lpstr>Oni postoje!</vt:lpstr>
      <vt:lpstr>Oni postoje!</vt:lpstr>
      <vt:lpstr>Oni postoje!</vt:lpstr>
      <vt:lpstr>Oni postoje!</vt:lpstr>
      <vt:lpstr>Kako je bilo tokom istorije?</vt:lpstr>
      <vt:lpstr>PowerPoint Presentation</vt:lpstr>
      <vt:lpstr>PowerPoint Presentation</vt:lpstr>
      <vt:lpstr>Istorijski osvrt  na položaj dece koja su „drugačija“</vt:lpstr>
      <vt:lpstr>Ekskluzija, segregacija (separacija), integracija i inkluzija</vt:lpstr>
      <vt:lpstr>Zvonar bogorodičine crkve</vt:lpstr>
      <vt:lpstr>Ali, bilo je i …</vt:lpstr>
      <vt:lpstr>A daroviti kroz istoriju!?</vt:lpstr>
      <vt:lpstr>A veštice!?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DECA KOJA SU  „DRUGAČIJA”</dc:title>
  <dc:creator>Korisnik</dc:creator>
  <cp:lastModifiedBy>Korisnik</cp:lastModifiedBy>
  <cp:revision>4</cp:revision>
  <dcterms:created xsi:type="dcterms:W3CDTF">2021-10-22T10:43:16Z</dcterms:created>
  <dcterms:modified xsi:type="dcterms:W3CDTF">2021-10-25T09:29:53Z</dcterms:modified>
</cp:coreProperties>
</file>